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8" r:id="rId11"/>
    <p:sldId id="269" r:id="rId12"/>
    <p:sldId id="265" r:id="rId13"/>
    <p:sldId id="266" r:id="rId14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B40B-0D44-4C4E-8F33-343C704D3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92FE60-57E4-4BA3-B63B-02FC04E1FC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D503D-40DC-40A1-9965-5654A5D01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F6F1-B0A4-449D-9E4E-5478F2AEF02D}" type="datetimeFigureOut">
              <a:rPr lang="ar-SA" smtClean="0"/>
              <a:t>09/09/1446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43E235-C77F-4D5D-9F93-07BC9A09E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E4B71F-D366-4CCB-8544-8AE86442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7942-EDEB-4758-904D-575ED4909C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61089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80033-E48D-4783-96F3-9B667E7E9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A6B691-CB24-4F1D-B881-601AAF88E2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93D89-851D-40A5-AC63-24584EC16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F6F1-B0A4-449D-9E4E-5478F2AEF02D}" type="datetimeFigureOut">
              <a:rPr lang="ar-SA" smtClean="0"/>
              <a:t>09/09/1446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5C2A36-AD9A-41B0-8424-E314BB711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4C61D-1C98-4F58-81C6-4847AA7C2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7942-EDEB-4758-904D-575ED4909C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15099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DBF114-8E10-4ECD-BAA7-F56E920B1E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542060-D330-461C-BC08-D45AA1EE3E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BD416-D70E-40CF-946F-2E544247B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F6F1-B0A4-449D-9E4E-5478F2AEF02D}" type="datetimeFigureOut">
              <a:rPr lang="ar-SA" smtClean="0"/>
              <a:t>09/09/1446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7A7F40-87AF-4FF8-BB47-690333C9F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2D519-0528-4744-886C-F57D1909D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7942-EDEB-4758-904D-575ED4909C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8189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A4CC7-8CE0-48DF-BCC7-EA8871BE2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39264-5A53-4F0E-9B03-BC5AD6421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6C5FB0-EE58-4981-93EB-6C460EA07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F6F1-B0A4-449D-9E4E-5478F2AEF02D}" type="datetimeFigureOut">
              <a:rPr lang="ar-SA" smtClean="0"/>
              <a:t>09/09/1446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3F49A-CC65-4E17-90AC-2D61F454C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BFF4A-7748-498A-A044-6D8411635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7942-EDEB-4758-904D-575ED4909C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7059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873B5-368A-4700-B038-68CDF3C94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AD8346-61EC-49D2-89AA-59F75BC28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A4FBA-FA7E-436F-8077-678ED7717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F6F1-B0A4-449D-9E4E-5478F2AEF02D}" type="datetimeFigureOut">
              <a:rPr lang="ar-SA" smtClean="0"/>
              <a:t>09/09/1446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E0E650-0C72-4698-BCE7-1C5201859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249ED2-F2BA-4EA1-8A80-1F7D52B64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7942-EDEB-4758-904D-575ED4909C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5449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07192-E308-402A-89D0-2426DF5A5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910B7-D2BD-4D3A-ADF2-85E56FBEE5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25E845-2C0C-4C6D-AF21-888C88910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79FB29-59CE-40BC-9280-1FDB647A9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F6F1-B0A4-449D-9E4E-5478F2AEF02D}" type="datetimeFigureOut">
              <a:rPr lang="ar-SA" smtClean="0"/>
              <a:t>09/09/1446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D7B750-B5B3-4E67-BDE6-D2D0E6683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2200A7-BB5A-443B-A9A9-8DD06C3A8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7942-EDEB-4758-904D-575ED4909C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9124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76B0A-A4AC-4436-A5FC-56CBA15FF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C299F7-CA7B-4ABD-B8F7-4EE20F1A3F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695C5A-207F-4ABF-B58A-BC1E27C446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F76D33-8B12-4192-9B94-1BE5A1E6CD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0BEFE4-A391-47E3-A35C-B1CFA82680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362FE0-3F18-45BB-AB88-5FA363B15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F6F1-B0A4-449D-9E4E-5478F2AEF02D}" type="datetimeFigureOut">
              <a:rPr lang="ar-SA" smtClean="0"/>
              <a:t>09/09/1446</a:t>
            </a:fld>
            <a:endParaRPr lang="ar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3958EE-FF6D-4A4E-BB47-1E906660D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12D62B-3F99-4726-ACF7-FF5762428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7942-EDEB-4758-904D-575ED4909C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3892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52C60-DF59-4899-99B8-9FC2E1727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A33220-CF2C-4BB9-AC0B-4EA38DDCE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F6F1-B0A4-449D-9E4E-5478F2AEF02D}" type="datetimeFigureOut">
              <a:rPr lang="ar-SA" smtClean="0"/>
              <a:t>09/09/1446</a:t>
            </a:fld>
            <a:endParaRPr lang="ar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63B750-BFA1-41AF-8D9A-8E444B900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67A91-BADC-41E0-AED5-F0DA800D9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7942-EDEB-4758-904D-575ED4909C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6722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2D97F2-99BD-46A7-81D5-46DB5D776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F6F1-B0A4-449D-9E4E-5478F2AEF02D}" type="datetimeFigureOut">
              <a:rPr lang="ar-SA" smtClean="0"/>
              <a:t>09/09/1446</a:t>
            </a:fld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DEE5AE-A713-4B5E-9093-1A2876A7F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9F2801-F2AA-4EB2-B659-6A244F7B9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7942-EDEB-4758-904D-575ED4909C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3024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325F8-1771-4D1A-BD82-E89C80689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159721-CF4F-44C9-A4D3-E5140B2DB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71B4AC-7121-47B1-86A0-C0D51A786D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74F650-E24B-4095-AE4D-181B8F706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F6F1-B0A4-449D-9E4E-5478F2AEF02D}" type="datetimeFigureOut">
              <a:rPr lang="ar-SA" smtClean="0"/>
              <a:t>09/09/1446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A2590-16E7-496C-B0B8-3FAF08907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4C3D8-5A9D-4DFF-99B2-05CF6C9E2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7942-EDEB-4758-904D-575ED4909C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9166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47E2B-8DB4-4483-9C6F-DFBA2ABB1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6E9CE1-5545-443B-B5C4-19638747C2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626F83-078F-41BD-AE6A-1A909832FC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225744-76B5-4B49-A573-BBCBFCE0C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F6F1-B0A4-449D-9E4E-5478F2AEF02D}" type="datetimeFigureOut">
              <a:rPr lang="ar-SA" smtClean="0"/>
              <a:t>09/09/1446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33748B-ACD0-43AE-AB54-B630F84E1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35118B-D429-4FEC-A15F-E97E56BC7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47942-EDEB-4758-904D-575ED4909C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69091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6A73D9-09AF-438F-B845-508364F49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4A5FC7-EC9F-484C-9BD5-BDFEE18CF6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C390B-7E05-4349-B571-81D69FB874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4F6F1-B0A4-449D-9E4E-5478F2AEF02D}" type="datetimeFigureOut">
              <a:rPr lang="ar-SA" smtClean="0"/>
              <a:t>09/09/1446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C56DC-3308-4F5B-BF4C-339B68E812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B35BE-4E51-46E1-B59F-96C79121B5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47942-EDEB-4758-904D-575ED4909CF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9906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tutorialspoint.com/assembly_programming/assembly_registers.htm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6949" y="2153408"/>
            <a:ext cx="7098102" cy="694267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Assembly Language Basics</a:t>
            </a:r>
            <a:endParaRPr lang="ar-SA" sz="36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7A368F-A4F4-4764-9243-C4678535C5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9400" y="3152246"/>
            <a:ext cx="4013200" cy="55350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For Malware Analysis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279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534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Examples of Logic Instructions: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23E18D-476F-4252-AEC6-646DD3870A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047" y="1819476"/>
            <a:ext cx="9561905" cy="3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466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534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test and </a:t>
            </a:r>
            <a:r>
              <a:rPr lang="en-US" sz="3200" b="1" dirty="0" err="1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cmp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instructions: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23E18D-476F-4252-AEC6-646DD3870A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98434" y="1819476"/>
            <a:ext cx="9395130" cy="3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853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534" y="169333"/>
            <a:ext cx="10515600" cy="694267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Examples of Control Flow Instructions (function calls):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01DE01-FD0C-4005-8821-9EBFF150B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1238" y="1872904"/>
            <a:ext cx="9609524" cy="29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362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534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Examples of Control Flow Instructions (Jumps):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B3E4DA-BF2A-431F-949D-0D575B861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1238" y="1943285"/>
            <a:ext cx="9609524" cy="29714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15F8FE-685C-4153-BB7D-DACAAB23311E}"/>
              </a:ext>
            </a:extLst>
          </p:cNvPr>
          <p:cNvSpPr txBox="1"/>
          <p:nvPr/>
        </p:nvSpPr>
        <p:spPr>
          <a:xfrm>
            <a:off x="1291237" y="5266035"/>
            <a:ext cx="80136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ar-SA" dirty="0" err="1"/>
              <a:t>Each</a:t>
            </a:r>
            <a:r>
              <a:rPr lang="ar-SA" dirty="0"/>
              <a:t> </a:t>
            </a:r>
            <a:r>
              <a:rPr lang="ar-SA" dirty="0" err="1"/>
              <a:t>jump</a:t>
            </a:r>
            <a:r>
              <a:rPr lang="ar-SA" dirty="0"/>
              <a:t> </a:t>
            </a:r>
            <a:r>
              <a:rPr lang="ar-SA" dirty="0" err="1"/>
              <a:t>is</a:t>
            </a:r>
            <a:r>
              <a:rPr lang="ar-SA" dirty="0"/>
              <a:t> </a:t>
            </a:r>
            <a:r>
              <a:rPr lang="ar-SA" dirty="0" err="1"/>
              <a:t>preceded</a:t>
            </a:r>
            <a:r>
              <a:rPr lang="ar-SA" dirty="0"/>
              <a:t> </a:t>
            </a:r>
            <a:r>
              <a:rPr lang="ar-SA" dirty="0" err="1"/>
              <a:t>by</a:t>
            </a:r>
            <a:r>
              <a:rPr lang="ar-SA" dirty="0"/>
              <a:t> </a:t>
            </a:r>
            <a:r>
              <a:rPr lang="ar-SA" dirty="0" err="1"/>
              <a:t>either</a:t>
            </a:r>
            <a:r>
              <a:rPr lang="ar-SA" dirty="0"/>
              <a:t> a </a:t>
            </a:r>
            <a:r>
              <a:rPr lang="ar-SA" dirty="0" err="1"/>
              <a:t>test</a:t>
            </a:r>
            <a:r>
              <a:rPr lang="ar-SA" dirty="0"/>
              <a:t> </a:t>
            </a:r>
            <a:r>
              <a:rPr lang="ar-SA" dirty="0" err="1"/>
              <a:t>or</a:t>
            </a:r>
            <a:r>
              <a:rPr lang="ar-SA" dirty="0"/>
              <a:t> a </a:t>
            </a:r>
            <a:r>
              <a:rPr lang="ar-SA" dirty="0" err="1"/>
              <a:t>cmp</a:t>
            </a:r>
            <a:r>
              <a:rPr lang="ar-SA" dirty="0"/>
              <a:t> </a:t>
            </a:r>
            <a:r>
              <a:rPr lang="ar-SA" dirty="0" err="1"/>
              <a:t>instructions</a:t>
            </a:r>
            <a:r>
              <a:rPr lang="ar-SA" dirty="0"/>
              <a:t>. </a:t>
            </a:r>
            <a:endParaRPr lang="en-US" dirty="0"/>
          </a:p>
          <a:p>
            <a:r>
              <a:rPr lang="ar-SA" dirty="0" err="1"/>
              <a:t>However</a:t>
            </a:r>
            <a:r>
              <a:rPr lang="ar-SA" dirty="0"/>
              <a:t>, </a:t>
            </a:r>
            <a:r>
              <a:rPr lang="ar-SA" dirty="0" err="1"/>
              <a:t>jmp</a:t>
            </a:r>
            <a:r>
              <a:rPr lang="ar-SA" dirty="0"/>
              <a:t> </a:t>
            </a:r>
            <a:r>
              <a:rPr lang="ar-SA" dirty="0" err="1"/>
              <a:t>is</a:t>
            </a:r>
            <a:r>
              <a:rPr lang="ar-SA" dirty="0"/>
              <a:t> </a:t>
            </a:r>
            <a:r>
              <a:rPr lang="ar-SA" dirty="0" err="1"/>
              <a:t>an</a:t>
            </a:r>
            <a:r>
              <a:rPr lang="ar-SA" dirty="0"/>
              <a:t> </a:t>
            </a:r>
            <a:r>
              <a:rPr lang="ar-SA" dirty="0" err="1"/>
              <a:t>unconditional</a:t>
            </a:r>
            <a:r>
              <a:rPr lang="ar-SA" dirty="0"/>
              <a:t> </a:t>
            </a:r>
            <a:r>
              <a:rPr lang="ar-SA" dirty="0" err="1"/>
              <a:t>jump</a:t>
            </a:r>
            <a:r>
              <a:rPr lang="ar-SA" dirty="0"/>
              <a:t> </a:t>
            </a:r>
            <a:r>
              <a:rPr lang="ar-SA" dirty="0" err="1"/>
              <a:t>and</a:t>
            </a:r>
            <a:r>
              <a:rPr lang="ar-SA" dirty="0"/>
              <a:t> </a:t>
            </a:r>
            <a:r>
              <a:rPr lang="ar-SA" dirty="0" err="1"/>
              <a:t>not</a:t>
            </a:r>
            <a:r>
              <a:rPr lang="ar-SA" dirty="0"/>
              <a:t> </a:t>
            </a:r>
            <a:r>
              <a:rPr lang="ar-SA" dirty="0" err="1"/>
              <a:t>preceded</a:t>
            </a:r>
            <a:r>
              <a:rPr lang="ar-SA" dirty="0"/>
              <a:t> </a:t>
            </a:r>
            <a:r>
              <a:rPr lang="ar-SA" dirty="0" err="1"/>
              <a:t>by</a:t>
            </a:r>
            <a:r>
              <a:rPr lang="ar-SA" dirty="0"/>
              <a:t> </a:t>
            </a:r>
            <a:r>
              <a:rPr lang="ar-SA" dirty="0" err="1"/>
              <a:t>anything</a:t>
            </a:r>
            <a:r>
              <a:rPr lang="ar-SA" dirty="0"/>
              <a:t> </a:t>
            </a:r>
            <a:r>
              <a:rPr lang="ar-SA" dirty="0" err="1"/>
              <a:t>test</a:t>
            </a:r>
            <a:r>
              <a:rPr lang="ar-SA" dirty="0"/>
              <a:t> </a:t>
            </a:r>
            <a:r>
              <a:rPr lang="ar-SA" dirty="0" err="1"/>
              <a:t>or</a:t>
            </a:r>
            <a:r>
              <a:rPr lang="ar-SA" dirty="0"/>
              <a:t> </a:t>
            </a:r>
            <a:r>
              <a:rPr lang="ar-SA" dirty="0" err="1"/>
              <a:t>cmp</a:t>
            </a:r>
            <a:r>
              <a:rPr lang="ar-S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35696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534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 is the Stack: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534" y="1095089"/>
            <a:ext cx="7306734" cy="5312082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 stack is a portion of memory in a program that is used to store temporary data while the program is running. 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It works on the Last In, First Out (LIFO) principle, meaning that the last item added is the first item removed.</a:t>
            </a:r>
          </a:p>
          <a:p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Store local variables of functions.</a:t>
            </a:r>
          </a:p>
          <a:p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Store return addresses when functions are called, allowing the program to return to the correct location after the function has finished executing.</a:t>
            </a:r>
          </a:p>
          <a:p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Manage function execution automatically by Push when entering the function and Pop when exiting it.</a:t>
            </a:r>
          </a:p>
          <a:p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Very fast performance because memory is reserved in advance and is handled directly by the processor.</a:t>
            </a:r>
          </a:p>
          <a:p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Accessed through push, pop, call and ret.</a:t>
            </a:r>
          </a:p>
          <a:p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Starts at higher addresses and as more values are pushed, smaller addresses are used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B2FF56-AB12-465F-8C4F-06FAF39EC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1157" y="863600"/>
            <a:ext cx="4235309" cy="531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071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534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 is the Heap: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534" y="1095089"/>
            <a:ext cx="7306734" cy="5312082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Heap is another part of memory that is used to store data that needs to be manually managed while the program is running. 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It is used when the size of the data is not known in advance or when we need to store data for a period longer than a particular function is executed.</a:t>
            </a:r>
          </a:p>
          <a:p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Storing objects and dynamic variables that are created using malloc() in C or new in C++.</a:t>
            </a:r>
          </a:p>
          <a:p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Flexible memory size, as memory can be allocated or freed at runtime.</a:t>
            </a:r>
          </a:p>
          <a:p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Data remains in memory until manually freed, unlike a stack that is automatically cleared when a function exits.</a:t>
            </a:r>
          </a:p>
          <a:p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Typically stored in the Data  Section of a program</a:t>
            </a:r>
          </a:p>
          <a:p>
            <a:r>
              <a:rPr lang="en-US" sz="1600" dirty="0" err="1">
                <a:latin typeface="Poppins" panose="00000500000000000000" pitchFamily="2" charset="0"/>
                <a:cs typeface="Poppins" panose="00000500000000000000" pitchFamily="2" charset="0"/>
              </a:rPr>
              <a:t>RtlAllocateHeap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 can be used to  create a Heap.</a:t>
            </a:r>
          </a:p>
          <a:p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Malware use heap as storage area for anything it is going to use.</a:t>
            </a:r>
          </a:p>
          <a:p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6EE6BE-1962-4563-9578-EFB4484E83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723" r="1"/>
          <a:stretch/>
        </p:blipFill>
        <p:spPr>
          <a:xfrm>
            <a:off x="7552268" y="1427812"/>
            <a:ext cx="4087258" cy="4330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877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534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CPU Registers: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BD7F04-90D6-497E-9198-F56C02BDFE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25" y="1208933"/>
            <a:ext cx="5986563" cy="44401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51E59C-68BB-423E-A522-BBAE78D4FC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7194" y="1460518"/>
            <a:ext cx="2237195" cy="393696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C8ECD3-5FD7-4332-A77F-4CDF68F28B44}"/>
              </a:ext>
            </a:extLst>
          </p:cNvPr>
          <p:cNvSpPr txBox="1"/>
          <p:nvPr/>
        </p:nvSpPr>
        <p:spPr>
          <a:xfrm>
            <a:off x="461525" y="6024299"/>
            <a:ext cx="102848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for more info: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  <a:hlinkClick r:id="rId5"/>
              </a:rPr>
              <a:t>https://www.tutorialspoint.com/assembly_programming/assembly_registers.htm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65373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534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Accessing parts of a register: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2633" y="5761979"/>
            <a:ext cx="7978076" cy="69057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1600" dirty="0" err="1">
                <a:latin typeface="Poppins" panose="00000500000000000000" pitchFamily="2" charset="0"/>
                <a:cs typeface="Poppins" panose="00000500000000000000" pitchFamily="2" charset="0"/>
              </a:rPr>
              <a:t>dword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 = 4 bytes (32 bits), word = 2 bytes (16 bits), byte = 8 bits</a:t>
            </a:r>
          </a:p>
          <a:p>
            <a:pPr marL="0" indent="0">
              <a:buNone/>
            </a:pP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Qword = 8 bytes (64), </a:t>
            </a:r>
            <a:r>
              <a:rPr lang="en-US" sz="1600" dirty="0" err="1">
                <a:latin typeface="Poppins" panose="00000500000000000000" pitchFamily="2" charset="0"/>
                <a:cs typeface="Poppins" panose="00000500000000000000" pitchFamily="2" charset="0"/>
              </a:rPr>
              <a:t>dword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 = 4 bytes (32 bits), word = 2 bytes (16 bits), byte = 8 bits</a:t>
            </a:r>
          </a:p>
          <a:p>
            <a:pPr marL="0" indent="0">
              <a:buNone/>
            </a:pPr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7867D9-CDC8-4B5C-B787-49EF557814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2633" y="1384624"/>
            <a:ext cx="7306734" cy="385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935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534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Flags Register: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6961" y="1240701"/>
            <a:ext cx="7978076" cy="6905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register where each bit acts as flag, containing a 1 or a 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E060BA-5F6C-42EA-865C-4D46475A2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2666" y="2308381"/>
            <a:ext cx="7266667" cy="24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439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534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Assembly Language Instructions: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829" y="1376168"/>
            <a:ext cx="7978076" cy="2560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Poppins" panose="00000500000000000000" pitchFamily="2" charset="0"/>
                <a:cs typeface="Poppins" panose="00000500000000000000" pitchFamily="2" charset="0"/>
              </a:rPr>
              <a:t>Three main categories:</a:t>
            </a:r>
          </a:p>
          <a:p>
            <a:pPr marL="0" indent="0">
              <a:buNone/>
            </a:pPr>
            <a:r>
              <a:rPr lang="en-US" sz="2400" dirty="0">
                <a:latin typeface="Poppins" panose="00000500000000000000" pitchFamily="2" charset="0"/>
                <a:cs typeface="Poppins" panose="00000500000000000000" pitchFamily="2" charset="0"/>
              </a:rPr>
              <a:t>• Data transfer (mov)</a:t>
            </a:r>
          </a:p>
          <a:p>
            <a:pPr marL="0" indent="0">
              <a:buNone/>
            </a:pPr>
            <a:r>
              <a:rPr lang="en-US" sz="2400" dirty="0">
                <a:latin typeface="Poppins" panose="00000500000000000000" pitchFamily="2" charset="0"/>
                <a:cs typeface="Poppins" panose="00000500000000000000" pitchFamily="2" charset="0"/>
              </a:rPr>
              <a:t>• Control Flow (push, call, </a:t>
            </a:r>
            <a:r>
              <a:rPr lang="en-US" sz="2400" dirty="0" err="1">
                <a:latin typeface="Poppins" panose="00000500000000000000" pitchFamily="2" charset="0"/>
                <a:cs typeface="Poppins" panose="00000500000000000000" pitchFamily="2" charset="0"/>
              </a:rPr>
              <a:t>jmp</a:t>
            </a:r>
            <a:r>
              <a:rPr lang="en-US" sz="2400" dirty="0">
                <a:latin typeface="Poppins" panose="00000500000000000000" pitchFamily="2" charset="0"/>
                <a:cs typeface="Poppins" panose="00000500000000000000" pitchFamily="2" charset="0"/>
              </a:rPr>
              <a:t> …)</a:t>
            </a:r>
          </a:p>
          <a:p>
            <a:pPr marL="0" indent="0">
              <a:buNone/>
            </a:pPr>
            <a:r>
              <a:rPr lang="en-US" sz="2400" dirty="0">
                <a:latin typeface="Poppins" panose="00000500000000000000" pitchFamily="2" charset="0"/>
                <a:cs typeface="Poppins" panose="00000500000000000000" pitchFamily="2" charset="0"/>
              </a:rPr>
              <a:t>• Arithmetic/Logic (</a:t>
            </a:r>
            <a:r>
              <a:rPr lang="en-US" sz="2400" dirty="0" err="1">
                <a:latin typeface="Poppins" panose="00000500000000000000" pitchFamily="2" charset="0"/>
                <a:cs typeface="Poppins" panose="00000500000000000000" pitchFamily="2" charset="0"/>
              </a:rPr>
              <a:t>xor</a:t>
            </a:r>
            <a:r>
              <a:rPr lang="en-US" sz="2400" dirty="0">
                <a:latin typeface="Poppins" panose="00000500000000000000" pitchFamily="2" charset="0"/>
                <a:cs typeface="Poppins" panose="00000500000000000000" pitchFamily="2" charset="0"/>
              </a:rPr>
              <a:t>, or, and, </a:t>
            </a:r>
            <a:r>
              <a:rPr lang="en-US" sz="2400" dirty="0" err="1">
                <a:latin typeface="Poppins" panose="00000500000000000000" pitchFamily="2" charset="0"/>
                <a:cs typeface="Poppins" panose="00000500000000000000" pitchFamily="2" charset="0"/>
              </a:rPr>
              <a:t>mul</a:t>
            </a:r>
            <a:r>
              <a:rPr lang="en-US" sz="2400" dirty="0">
                <a:latin typeface="Poppins" panose="00000500000000000000" pitchFamily="2" charset="0"/>
                <a:cs typeface="Poppins" panose="00000500000000000000" pitchFamily="2" charset="0"/>
              </a:rPr>
              <a:t>, add …)</a:t>
            </a:r>
          </a:p>
        </p:txBody>
      </p:sp>
    </p:spTree>
    <p:extLst>
      <p:ext uri="{BB962C8B-B14F-4D97-AF65-F5344CB8AC3E}">
        <p14:creationId xmlns:p14="http://schemas.microsoft.com/office/powerpoint/2010/main" val="767684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534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Examples of Data Transfer Instructions: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196933-F589-47AA-A40F-38FF56E7A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5524" y="1957571"/>
            <a:ext cx="9580952" cy="29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838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534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Examples of Arithmetic Instructions: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DF34FA-B9FF-4BC6-99A9-7415F9BB3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762" y="1653847"/>
            <a:ext cx="9590476" cy="32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727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493</Words>
  <Application>Microsoft Office PowerPoint</Application>
  <PresentationFormat>Widescreen</PresentationFormat>
  <Paragraphs>40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Poppins</vt:lpstr>
      <vt:lpstr>Office Theme</vt:lpstr>
      <vt:lpstr>Assembly Language Basics</vt:lpstr>
      <vt:lpstr>What is the Stack:</vt:lpstr>
      <vt:lpstr>What is the Heap:</vt:lpstr>
      <vt:lpstr>CPU Registers:</vt:lpstr>
      <vt:lpstr>Accessing parts of a register:</vt:lpstr>
      <vt:lpstr>Flags Register:</vt:lpstr>
      <vt:lpstr>Assembly Language Instructions:</vt:lpstr>
      <vt:lpstr>Examples of Data Transfer Instructions:</vt:lpstr>
      <vt:lpstr>Examples of Arithmetic Instructions:</vt:lpstr>
      <vt:lpstr>Examples of Logic Instructions:</vt:lpstr>
      <vt:lpstr>test and cmp instructions:</vt:lpstr>
      <vt:lpstr>Examples of Control Flow Instructions (function calls):</vt:lpstr>
      <vt:lpstr>Examples of Control Flow Instructions (Jumps):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Assembly Language Basics:</dc:title>
  <dc:creator>Moooha Fawze</dc:creator>
  <cp:lastModifiedBy>Moooha Fawze</cp:lastModifiedBy>
  <cp:revision>56</cp:revision>
  <dcterms:created xsi:type="dcterms:W3CDTF">2025-03-08T11:53:36Z</dcterms:created>
  <dcterms:modified xsi:type="dcterms:W3CDTF">2025-03-08T14:16:10Z</dcterms:modified>
</cp:coreProperties>
</file>